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30" r:id="rId3"/>
    <p:sldId id="331" r:id="rId4"/>
    <p:sldId id="332" r:id="rId5"/>
    <p:sldId id="334" r:id="rId6"/>
    <p:sldId id="335" r:id="rId7"/>
    <p:sldId id="336" r:id="rId8"/>
    <p:sldId id="337" r:id="rId9"/>
    <p:sldId id="341" r:id="rId10"/>
    <p:sldId id="342" r:id="rId11"/>
    <p:sldId id="343" r:id="rId12"/>
    <p:sldId id="344" r:id="rId13"/>
    <p:sldId id="339" r:id="rId14"/>
    <p:sldId id="345" r:id="rId15"/>
    <p:sldId id="349" r:id="rId16"/>
    <p:sldId id="346" r:id="rId17"/>
    <p:sldId id="362" r:id="rId18"/>
    <p:sldId id="340" r:id="rId19"/>
    <p:sldId id="357" r:id="rId20"/>
    <p:sldId id="355" r:id="rId21"/>
    <p:sldId id="354" r:id="rId22"/>
    <p:sldId id="347" r:id="rId23"/>
    <p:sldId id="350" r:id="rId24"/>
    <p:sldId id="353" r:id="rId25"/>
    <p:sldId id="356" r:id="rId26"/>
    <p:sldId id="358" r:id="rId27"/>
    <p:sldId id="348" r:id="rId28"/>
    <p:sldId id="351" r:id="rId29"/>
    <p:sldId id="359" r:id="rId30"/>
    <p:sldId id="360" r:id="rId31"/>
    <p:sldId id="361" r:id="rId32"/>
    <p:sldId id="352" r:id="rId33"/>
    <p:sldId id="304" r:id="rId34"/>
    <p:sldId id="308" r:id="rId35"/>
    <p:sldId id="363" r:id="rId36"/>
    <p:sldId id="26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07"/>
    <p:restoredTop sz="77891"/>
  </p:normalViewPr>
  <p:slideViewPr>
    <p:cSldViewPr snapToGrid="0" snapToObjects="1">
      <p:cViewPr varScale="1">
        <p:scale>
          <a:sx n="98" d="100"/>
          <a:sy n="98"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generated images!</a:t>
            </a:r>
          </a:p>
          <a:p>
            <a:endParaRPr lang="en-US" dirty="0"/>
          </a:p>
          <a:p>
            <a:r>
              <a:rPr lang="en-US" dirty="0"/>
              <a:t>Treat images</a:t>
            </a:r>
            <a:r>
              <a:rPr lang="en-US" baseline="0" dirty="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is still heavily restricted</a:t>
            </a:r>
            <a:r>
              <a:rPr lang="en-US" baseline="0" dirty="0"/>
              <a:t> from what it should be</a:t>
            </a:r>
          </a:p>
          <a:p>
            <a:endParaRPr lang="en-US" baseline="0" dirty="0"/>
          </a:p>
          <a:p>
            <a:r>
              <a:rPr lang="en-US" baseline="0" dirty="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24</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motivated by the fact that the graph of the optimal critic consists of straight lines connecting points from </a:t>
            </a:r>
            <a:r>
              <a:rPr lang="en-US" dirty="0" err="1"/>
              <a:t>Pr</a:t>
            </a:r>
            <a:r>
              <a:rPr lang="en-US" dirty="0"/>
              <a:t> and Pg. </a:t>
            </a:r>
          </a:p>
          <a:p>
            <a:endParaRPr lang="en-US" dirty="0"/>
          </a:p>
          <a:p>
            <a:r>
              <a:rPr lang="en-US" dirty="0"/>
              <a:t>Given that enforcing the unit gradient norm constraint everywhere is intractable, enforcing it only along these straight lines seems sufficient and experimentally results in good performance</a:t>
            </a:r>
          </a:p>
        </p:txBody>
      </p:sp>
      <p:sp>
        <p:nvSpPr>
          <p:cNvPr id="4" name="Slide Number Placeholder 3"/>
          <p:cNvSpPr>
            <a:spLocks noGrp="1"/>
          </p:cNvSpPr>
          <p:nvPr>
            <p:ph type="sldNum" sz="quarter" idx="10"/>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a:p>
          <a:p>
            <a:r>
              <a:rPr lang="en-US" dirty="0"/>
              <a:t>Does not seem to be caused by any particular loss function</a:t>
            </a:r>
          </a:p>
        </p:txBody>
      </p:sp>
      <p:sp>
        <p:nvSpPr>
          <p:cNvPr id="4" name="Slide Number Placeholder 3"/>
          <p:cNvSpPr>
            <a:spLocks noGrp="1"/>
          </p:cNvSpPr>
          <p:nvPr>
            <p:ph type="sldNum" sz="quarter" idx="10"/>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30</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left-hand plot I annotated equilibria and saddle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middle plot shows the conservative relaxation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where both saddle points and equilibria are turned to local minima.</a:t>
            </a:r>
          </a:p>
          <a:p>
            <a:br>
              <a:rPr lang="en-US" dirty="0"/>
            </a:br>
            <a:r>
              <a:rPr lang="en-US" sz="1200" b="0" i="0" kern="1200" dirty="0">
                <a:solidFill>
                  <a:schemeClr val="tx1"/>
                </a:solidFill>
                <a:effectLst/>
                <a:latin typeface="+mn-lt"/>
                <a:ea typeface="+mn-ea"/>
                <a:cs typeface="+mn-cs"/>
              </a:rPr>
              <a:t>So what can we do? We can simply take a linear combination of the original </a:t>
            </a:r>
            <a:r>
              <a:rPr lang="en-US" sz="1200" b="0" i="0" u="none" strike="noStrike" kern="1200" dirty="0" err="1">
                <a:solidFill>
                  <a:schemeClr val="tx1"/>
                </a:solidFill>
                <a:effectLst/>
                <a:latin typeface="+mn-lt"/>
                <a:ea typeface="+mn-ea"/>
                <a:cs typeface="+mn-cs"/>
              </a:rPr>
              <a:t>vv</a:t>
            </a:r>
            <a:r>
              <a:rPr lang="en-US" sz="1200" b="0" i="0" kern="1200" dirty="0">
                <a:solidFill>
                  <a:schemeClr val="tx1"/>
                </a:solidFill>
                <a:effectLst/>
                <a:latin typeface="+mn-lt"/>
                <a:ea typeface="+mn-ea"/>
                <a:cs typeface="+mn-cs"/>
              </a:rPr>
              <a:t> and it's conservative cousin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31</a:t>
            </a:fld>
            <a:endParaRPr lang="en-US"/>
          </a:p>
        </p:txBody>
      </p:sp>
    </p:spTree>
    <p:extLst>
      <p:ext uri="{BB962C8B-B14F-4D97-AF65-F5344CB8AC3E}">
        <p14:creationId xmlns:p14="http://schemas.microsoft.com/office/powerpoint/2010/main" val="81815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11/21/19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eval.franklin.uga.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5" Type="http://schemas.openxmlformats.org/officeDocument/2006/relationships/hyperlink" Target="https://arxiv.org/pdf/1701.00160.pdf"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Deep Generative Models</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GAN Advances</a:t>
            </a:r>
          </a:p>
        </p:txBody>
      </p:sp>
      <p:sp>
        <p:nvSpPr>
          <p:cNvPr id="5" name="Content Placeholder 4"/>
          <p:cNvSpPr>
            <a:spLocks noGrp="1"/>
          </p:cNvSpPr>
          <p:nvPr>
            <p:ph idx="1"/>
          </p:nvPr>
        </p:nvSpPr>
        <p:spPr/>
        <p:txBody>
          <a:bodyPr/>
          <a:lstStyle/>
          <a:p>
            <a:r>
              <a:rPr lang="en-US" dirty="0"/>
              <a:t>Progressively grow the GAN subspace over training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Wasserstein objective function</a:t>
            </a:r>
          </a:p>
          <a:p>
            <a:pPr lvl="1"/>
            <a:r>
              <a:rPr lang="en-US" dirty="0"/>
              <a:t>“Earth-mover” distance </a:t>
            </a:r>
            <a:r>
              <a:rPr lang="en-US" i="1" dirty="0"/>
              <a:t>W(q, p)</a:t>
            </a:r>
          </a:p>
          <a:p>
            <a:pPr lvl="1"/>
            <a:r>
              <a:rPr lang="en-US" dirty="0"/>
              <a:t>Minimum cost of transporting mass in order to transform distribution </a:t>
            </a:r>
            <a:r>
              <a:rPr lang="en-US" i="1" dirty="0"/>
              <a:t>q </a:t>
            </a:r>
            <a:r>
              <a:rPr lang="en-US" dirty="0"/>
              <a:t>into the distribution </a:t>
            </a:r>
            <a:r>
              <a:rPr lang="en-US" i="1" dirty="0"/>
              <a:t>p</a:t>
            </a:r>
            <a:r>
              <a:rPr lang="en-US" dirty="0"/>
              <a:t> (where cost is mass x distance)</a:t>
            </a:r>
          </a:p>
          <a:p>
            <a:pPr lvl="1"/>
            <a:endParaRPr lang="en-US" dirty="0"/>
          </a:p>
          <a:p>
            <a:pPr lvl="1"/>
            <a:endParaRPr lang="en-US" dirty="0"/>
          </a:p>
          <a:p>
            <a:r>
              <a:rPr lang="en-US" dirty="0"/>
              <a:t>Gradient is much better behaved than Jenson-Shannon objective (KL-divergence based)</a:t>
            </a:r>
          </a:p>
          <a:p>
            <a:r>
              <a:rPr lang="en-US" dirty="0"/>
              <a:t>Weights are clipped at </a:t>
            </a:r>
            <a:r>
              <a:rPr lang="en-US" i="1" dirty="0"/>
              <a:t>[-c, c]</a:t>
            </a:r>
          </a:p>
          <a:p>
            <a:r>
              <a:rPr lang="en-US" dirty="0"/>
              <a:t>Takes a lot longer to train on average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Improved Wasserstein</a:t>
            </a:r>
          </a:p>
          <a:p>
            <a:pPr lvl="1"/>
            <a:r>
              <a:rPr lang="en-US" dirty="0"/>
              <a:t>Introduces a gradient penalty on the discriminator output with respect to its input</a:t>
            </a:r>
          </a:p>
          <a:p>
            <a:pPr lvl="1"/>
            <a:r>
              <a:rPr lang="en-US" dirty="0"/>
              <a:t>Instead of hard clipping gradient weights, soft[max] penalties are used</a:t>
            </a:r>
          </a:p>
          <a:p>
            <a:pPr lvl="1"/>
            <a:r>
              <a:rPr lang="en-US" i="1" dirty="0" err="1"/>
              <a:t>P</a:t>
            </a:r>
            <a:r>
              <a:rPr lang="en-US" i="1" baseline="-25000" dirty="0" err="1"/>
              <a:t>r</a:t>
            </a:r>
            <a:r>
              <a:rPr lang="en-US" dirty="0"/>
              <a:t> is the distribution of real data, </a:t>
            </a:r>
            <a:r>
              <a:rPr lang="en-US" i="1" dirty="0" err="1"/>
              <a:t>P</a:t>
            </a:r>
            <a:r>
              <a:rPr lang="en-US" i="1" baseline="-25000" dirty="0" err="1"/>
              <a:t>g</a:t>
            </a:r>
            <a:r>
              <a:rPr lang="en-US" i="1" dirty="0"/>
              <a:t> </a:t>
            </a:r>
            <a:r>
              <a:rPr lang="en-US" dirty="0"/>
              <a:t>is from the generator, and </a:t>
            </a:r>
            <a:r>
              <a:rPr lang="en-US" i="1" dirty="0" err="1"/>
              <a:t>P</a:t>
            </a:r>
            <a:r>
              <a:rPr lang="en-US" i="1" baseline="-25000" dirty="0" err="1"/>
              <a:t>x</a:t>
            </a:r>
            <a:r>
              <a:rPr lang="en-US" dirty="0"/>
              <a:t> is defined from sampling uniformly along straight lines between pairs of points sampled from </a:t>
            </a:r>
            <a:r>
              <a:rPr lang="en-US" i="1" dirty="0" err="1"/>
              <a:t>P</a:t>
            </a:r>
            <a:r>
              <a:rPr lang="en-US" i="1" baseline="-25000" dirty="0" err="1"/>
              <a:t>r</a:t>
            </a:r>
            <a:r>
              <a:rPr lang="en-US" dirty="0"/>
              <a:t> and </a:t>
            </a:r>
            <a:r>
              <a:rPr lang="en-US" i="1" dirty="0" err="1"/>
              <a:t>P</a:t>
            </a:r>
            <a:r>
              <a:rPr lang="en-US" i="1" baseline="-25000" dirty="0" err="1"/>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WGAN objective</a:t>
            </a:r>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Two-sided gradient penalty </a:t>
            </a:r>
            <a:r>
              <a:rPr lang="en-US" sz="240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5"/>
            <a:ext cx="10056000" cy="4351338"/>
          </a:xfrm>
        </p:spPr>
        <p:txBody>
          <a:bodyPr/>
          <a:lstStyle/>
          <a:p>
            <a:r>
              <a:rPr lang="en-US" b="1" dirty="0"/>
              <a:t>Mode collapse</a:t>
            </a:r>
            <a:endParaRPr lang="en-US" dirty="0"/>
          </a:p>
          <a:p>
            <a:pPr lvl="1"/>
            <a:r>
              <a:rPr lang="en-US" dirty="0"/>
              <a:t>The “Helvetica Scenario”</a:t>
            </a:r>
          </a:p>
          <a:p>
            <a:pPr lvl="1"/>
            <a:r>
              <a:rPr lang="en-US" dirty="0"/>
              <a:t>Maps several different inputs </a:t>
            </a:r>
            <a:r>
              <a:rPr lang="en-US" i="1" dirty="0"/>
              <a:t>z</a:t>
            </a:r>
            <a:r>
              <a:rPr lang="en-US" dirty="0"/>
              <a:t> to the same output</a:t>
            </a:r>
          </a:p>
          <a:p>
            <a:pPr lvl="1"/>
            <a:r>
              <a:rPr lang="en-US" dirty="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Evaluation of GANs</a:t>
            </a:r>
          </a:p>
          <a:p>
            <a:endParaRPr lang="en-US" dirty="0"/>
          </a:p>
          <a:p>
            <a:r>
              <a:rPr lang="en-US" dirty="0"/>
              <a:t>(not specific to GANs </a:t>
            </a:r>
            <a:r>
              <a:rPr lang="en-US" i="1" dirty="0"/>
              <a:t>per se</a:t>
            </a:r>
            <a:r>
              <a:rPr lang="en-US" dirty="0"/>
              <a:t>, but generative models)</a:t>
            </a:r>
          </a:p>
          <a:p>
            <a:endParaRPr lang="en-US" dirty="0"/>
          </a:p>
          <a:p>
            <a:r>
              <a:rPr lang="en-US" dirty="0"/>
              <a:t>Models that obtain good likelihoods can generate bad samples</a:t>
            </a:r>
          </a:p>
          <a:p>
            <a:r>
              <a:rPr lang="en-US" dirty="0"/>
              <a:t>Models that generate good samples can have poor likelihoods</a:t>
            </a:r>
          </a:p>
          <a:p>
            <a:r>
              <a:rPr lang="en-US" dirty="0"/>
              <a:t>Also difficult to evaluate likelihood with GANs</a:t>
            </a:r>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4"/>
            <a:ext cx="10233800" cy="5032375"/>
          </a:xfrm>
        </p:spPr>
        <p:txBody>
          <a:bodyPr/>
          <a:lstStyle/>
          <a:p>
            <a:r>
              <a:rPr lang="en-US" dirty="0"/>
              <a:t>Goal is to find </a:t>
            </a:r>
            <a:r>
              <a:rPr lang="en-US" i="1" dirty="0"/>
              <a:t>Nash equilibrium</a:t>
            </a:r>
            <a:endParaRPr lang="en-US" dirty="0"/>
          </a:p>
          <a:p>
            <a:endParaRPr lang="en-US" dirty="0"/>
          </a:p>
          <a:p>
            <a:r>
              <a:rPr lang="en-US" b="1" dirty="0"/>
              <a:t>Problem 1: Does it exist?</a:t>
            </a:r>
            <a:endParaRPr lang="en-US" dirty="0"/>
          </a:p>
          <a:p>
            <a:pPr lvl="1"/>
            <a:r>
              <a:rPr lang="en-US" dirty="0"/>
              <a:t>No conclusive way to show this</a:t>
            </a:r>
          </a:p>
          <a:p>
            <a:r>
              <a:rPr lang="en-US" b="1" dirty="0"/>
              <a:t>Problem 2: If it exists, can we find it?</a:t>
            </a:r>
            <a:endParaRPr lang="en-US" dirty="0"/>
          </a:p>
          <a:p>
            <a:pPr lvl="1"/>
            <a:r>
              <a:rPr lang="en-US" dirty="0"/>
              <a:t>Inability to find equilibrium can be cause of oscillatory behavior in training</a:t>
            </a:r>
          </a:p>
          <a:p>
            <a:pPr lvl="1"/>
            <a:r>
              <a:rPr lang="mr-IN" dirty="0"/>
              <a:t>…</a:t>
            </a:r>
            <a:r>
              <a:rPr lang="en-US" dirty="0"/>
              <a:t>or a sign that equilibrium doesn’t exist?</a:t>
            </a:r>
          </a:p>
          <a:p>
            <a:r>
              <a:rPr lang="en-US" b="1" dirty="0"/>
              <a:t>Problem 3: More than finding equilibrium, can generator </a:t>
            </a:r>
            <a:r>
              <a:rPr lang="en-US" b="1" i="1" dirty="0"/>
              <a:t>win?</a:t>
            </a:r>
          </a:p>
          <a:p>
            <a:pPr lvl="1"/>
            <a:r>
              <a:rPr lang="en-US" dirty="0"/>
              <a:t>Intuitively: to learn as representative a generator as possible, discriminator should be </a:t>
            </a:r>
            <a:r>
              <a:rPr lang="en-US" i="1" dirty="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5" name="Oval 4"/>
          <p:cNvSpPr/>
          <p:nvPr/>
        </p:nvSpPr>
        <p:spPr>
          <a:xfrm>
            <a:off x="7772400" y="3691467"/>
            <a:ext cx="4301067" cy="1540933"/>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22267" y="1507068"/>
            <a:ext cx="3302000" cy="154093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588739" y="2467240"/>
            <a:ext cx="2218267" cy="1224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Last week</a:t>
            </a:r>
          </a:p>
        </p:txBody>
      </p:sp>
    </p:spTree>
    <p:extLst>
      <p:ext uri="{BB962C8B-B14F-4D97-AF65-F5344CB8AC3E}">
        <p14:creationId xmlns:p14="http://schemas.microsoft.com/office/powerpoint/2010/main" val="10069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a:t>Training a GAN</a:t>
            </a:r>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a:t>GANs use a variant of SGD called </a:t>
            </a:r>
            <a:r>
              <a:rPr lang="en-US" i="1" dirty="0"/>
              <a:t>simultaneous gradient descent</a:t>
            </a:r>
          </a:p>
          <a:p>
            <a:pPr lvl="1"/>
            <a:r>
              <a:rPr lang="en-US" dirty="0"/>
              <a:t>Key difference: the latter gives rise to </a:t>
            </a:r>
            <a:r>
              <a:rPr lang="en-US" i="1" dirty="0"/>
              <a:t>non-conservative vector fields</a:t>
            </a:r>
          </a:p>
          <a:p>
            <a:pPr lvl="1"/>
            <a:r>
              <a:rPr lang="en-US" dirty="0"/>
              <a:t>Like Escher’s staircase</a:t>
            </a:r>
          </a:p>
          <a:p>
            <a:r>
              <a:rPr lang="en-US" dirty="0"/>
              <a:t>Solution: convert to conservative vector field</a:t>
            </a:r>
          </a:p>
          <a:p>
            <a:endParaRPr lang="en-US" dirty="0"/>
          </a:p>
          <a:p>
            <a:endParaRPr lang="en-US" dirty="0"/>
          </a:p>
          <a:p>
            <a:r>
              <a:rPr lang="en-US" b="1" dirty="0"/>
              <a:t>New problem: can’t differentiate between saddle points or equilibria, or negative or positive equilibria</a:t>
            </a:r>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Exploration of the learned manifold</a:t>
            </a:r>
          </a:p>
          <a:p>
            <a:endParaRPr lang="en-US" b="1" dirty="0"/>
          </a:p>
          <a:p>
            <a:r>
              <a:rPr lang="en-US" dirty="0"/>
              <a:t>Advantage of GANs: no </a:t>
            </a:r>
            <a:r>
              <a:rPr lang="en-US" i="1" dirty="0"/>
              <a:t>a priori</a:t>
            </a:r>
            <a:r>
              <a:rPr lang="en-US" dirty="0"/>
              <a:t> assumptions on the underlying form of the generating distribution</a:t>
            </a:r>
          </a:p>
          <a:p>
            <a:r>
              <a:rPr lang="en-US" dirty="0"/>
              <a:t>Disadvantage of GANs: no way to meaningfully interpret the resulting learned generating distribution</a:t>
            </a:r>
          </a:p>
          <a:p>
            <a:endParaRPr lang="en-US" dirty="0"/>
          </a:p>
          <a:p>
            <a:r>
              <a:rPr lang="en-US" dirty="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err="1"/>
              <a:t>Denoising</a:t>
            </a:r>
            <a:r>
              <a:rPr lang="en-US" dirty="0"/>
              <a:t> &amp; </a:t>
            </a:r>
            <a:r>
              <a:rPr lang="en-US" dirty="0" err="1"/>
              <a:t>Variational</a:t>
            </a:r>
            <a:r>
              <a:rPr lang="en-US" dirty="0"/>
              <a:t> </a:t>
            </a:r>
            <a:r>
              <a:rPr lang="en-US" dirty="0" err="1"/>
              <a:t>Autoencoders</a:t>
            </a:r>
            <a:endParaRPr lang="en-US" dirty="0"/>
          </a:p>
          <a:p>
            <a:pPr lvl="1"/>
            <a:r>
              <a:rPr lang="en-US" dirty="0"/>
              <a:t>Deep Belief Networks</a:t>
            </a:r>
          </a:p>
          <a:p>
            <a:pPr lvl="1"/>
            <a:r>
              <a:rPr lang="en-US" dirty="0"/>
              <a:t>Restricted Boltzmann Machines</a:t>
            </a:r>
          </a:p>
          <a:p>
            <a:r>
              <a:rPr lang="en-US" dirty="0"/>
              <a:t>Generative Adversarial Networks (GANs)</a:t>
            </a:r>
          </a:p>
          <a:p>
            <a:pPr lvl="1"/>
            <a:r>
              <a:rPr lang="en-US" dirty="0"/>
              <a:t>Game-theoretic generative modeling through dueling deep networks</a:t>
            </a:r>
          </a:p>
          <a:p>
            <a:pPr lvl="1"/>
            <a:r>
              <a:rPr lang="en-US" dirty="0"/>
              <a:t>Attempt to find Nash equilibrium</a:t>
            </a:r>
          </a:p>
          <a:p>
            <a:pPr lvl="1"/>
            <a:r>
              <a:rPr lang="en-US" dirty="0"/>
              <a:t>Many numerical and algorithmic limitations but results are impressive</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73300F-72FF-4D4B-960A-54DF355B48BB}"/>
              </a:ext>
            </a:extLst>
          </p:cNvPr>
          <p:cNvPicPr>
            <a:picLocks noChangeAspect="1"/>
          </p:cNvPicPr>
          <p:nvPr/>
        </p:nvPicPr>
        <p:blipFill>
          <a:blip r:embed="rId2"/>
          <a:stretch>
            <a:fillRect/>
          </a:stretch>
        </p:blipFill>
        <p:spPr>
          <a:xfrm>
            <a:off x="3680326" y="1013326"/>
            <a:ext cx="4831347" cy="4831347"/>
          </a:xfrm>
          <a:prstGeom prst="rect">
            <a:avLst/>
          </a:prstGeom>
        </p:spPr>
      </p:pic>
    </p:spTree>
    <p:extLst>
      <p:ext uri="{BB962C8B-B14F-4D97-AF65-F5344CB8AC3E}">
        <p14:creationId xmlns:p14="http://schemas.microsoft.com/office/powerpoint/2010/main" val="865583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2039-915C-5046-A085-7F857C363D6F}"/>
              </a:ext>
            </a:extLst>
          </p:cNvPr>
          <p:cNvSpPr>
            <a:spLocks noGrp="1"/>
          </p:cNvSpPr>
          <p:nvPr>
            <p:ph type="title"/>
          </p:nvPr>
        </p:nvSpPr>
        <p:spPr/>
        <p:txBody>
          <a:bodyPr/>
          <a:lstStyle/>
          <a:p>
            <a:r>
              <a:rPr lang="en-US" dirty="0"/>
              <a:t>Course evaluations!</a:t>
            </a:r>
          </a:p>
        </p:txBody>
      </p:sp>
      <p:sp>
        <p:nvSpPr>
          <p:cNvPr id="5" name="Content Placeholder 4">
            <a:extLst>
              <a:ext uri="{FF2B5EF4-FFF2-40B4-BE49-F238E27FC236}">
                <a16:creationId xmlns:a16="http://schemas.microsoft.com/office/drawing/2014/main" id="{FDD29626-F41C-4A40-82E0-9A1796E8DC84}"/>
              </a:ext>
            </a:extLst>
          </p:cNvPr>
          <p:cNvSpPr>
            <a:spLocks noGrp="1"/>
          </p:cNvSpPr>
          <p:nvPr>
            <p:ph idx="1"/>
          </p:nvPr>
        </p:nvSpPr>
        <p:spPr/>
        <p:txBody>
          <a:bodyPr/>
          <a:lstStyle/>
          <a:p>
            <a:r>
              <a:rPr lang="en-US" dirty="0"/>
              <a:t>Open until </a:t>
            </a:r>
            <a:r>
              <a:rPr lang="en-US" b="1" dirty="0"/>
              <a:t>December 5</a:t>
            </a:r>
            <a:endParaRPr lang="en-US" dirty="0"/>
          </a:p>
          <a:p>
            <a:endParaRPr lang="en-US" dirty="0"/>
          </a:p>
          <a:p>
            <a:pPr marL="0" indent="0">
              <a:buNone/>
            </a:pPr>
            <a:r>
              <a:rPr lang="en-US" dirty="0">
                <a:hlinkClick r:id="rId2"/>
              </a:rPr>
              <a:t>http://eval.franklin.uga.edu</a:t>
            </a:r>
            <a:r>
              <a:rPr lang="en-US">
                <a:hlinkClick r:id="rId2"/>
              </a:rPr>
              <a:t>/</a:t>
            </a:r>
            <a:r>
              <a:rPr lang="en-US"/>
              <a:t> </a:t>
            </a:r>
            <a:endParaRPr lang="en-US" dirty="0"/>
          </a:p>
        </p:txBody>
      </p:sp>
    </p:spTree>
    <p:extLst>
      <p:ext uri="{BB962C8B-B14F-4D97-AF65-F5344CB8AC3E}">
        <p14:creationId xmlns:p14="http://schemas.microsoft.com/office/powerpoint/2010/main" val="148948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70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6" name="Oval 5"/>
          <p:cNvSpPr/>
          <p:nvPr/>
        </p:nvSpPr>
        <p:spPr>
          <a:xfrm>
            <a:off x="8839199" y="2335744"/>
            <a:ext cx="3436546" cy="1179511"/>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796366" y="2460361"/>
            <a:ext cx="2937934" cy="1540933"/>
          </a:xfrm>
          <a:prstGeom prst="wedgeRoundRectCallout">
            <a:avLst>
              <a:gd name="adj1" fmla="val 84643"/>
              <a:gd name="adj2" fmla="val -19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Tuesday</a:t>
            </a:r>
          </a:p>
        </p:txBody>
      </p:sp>
    </p:spTree>
    <p:extLst>
      <p:ext uri="{BB962C8B-B14F-4D97-AF65-F5344CB8AC3E}">
        <p14:creationId xmlns:p14="http://schemas.microsoft.com/office/powerpoint/2010/main" val="28726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42395"/>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34632"/>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9747</TotalTime>
  <Words>1505</Words>
  <Application>Microsoft Macintosh PowerPoint</Application>
  <PresentationFormat>Widescreen</PresentationFormat>
  <Paragraphs>204</Paragraphs>
  <Slides>36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Cambria Math</vt:lpstr>
      <vt:lpstr>Corbel</vt:lpstr>
      <vt:lpstr>Depth</vt:lpstr>
      <vt:lpstr>Deep Generative Models</vt:lpstr>
      <vt:lpstr>The Neural Network Zoo</vt:lpstr>
      <vt:lpstr>The Neural Network Zoo</vt:lpstr>
      <vt:lpstr>The Neural Network Zoo</vt:lpstr>
      <vt:lpstr>The Neural Network Zoo</vt:lpstr>
      <vt:lpstr>What is a “generative model”?</vt:lpstr>
      <vt:lpstr>Generative Models</vt:lpstr>
      <vt:lpstr>Generative Models</vt:lpstr>
      <vt:lpstr>Probabilistic Graphical Models</vt:lpstr>
      <vt:lpstr>Variational Inference</vt:lpstr>
      <vt:lpstr>Variational Inference</vt:lpstr>
      <vt:lpstr>Recall: Autoencoders</vt:lpstr>
      <vt:lpstr>Denoising Autoencoders</vt:lpstr>
      <vt:lpstr>Denoising Autoencoders</vt:lpstr>
      <vt:lpstr>Restricted Boltzmann Machines (RBMs)</vt:lpstr>
      <vt:lpstr>Deep Belief Nets (DBNs)</vt:lpstr>
      <vt:lpstr>Generative Adversarial Networks (GANs)</vt:lpstr>
      <vt:lpstr>GANs</vt:lpstr>
      <vt:lpstr>GANs</vt:lpstr>
      <vt:lpstr>GANs</vt:lpstr>
      <vt:lpstr>GANs</vt:lpstr>
      <vt:lpstr>VAEs versus GANs</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lpstr>Conclusions</vt:lpstr>
      <vt:lpstr>PowerPoint Presentation</vt:lpstr>
      <vt:lpstr>Course evaluations!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401</cp:revision>
  <cp:lastPrinted>2017-11-16T00:17:26Z</cp:lastPrinted>
  <dcterms:created xsi:type="dcterms:W3CDTF">2017-09-09T20:28:18Z</dcterms:created>
  <dcterms:modified xsi:type="dcterms:W3CDTF">2019-11-21T15:55:43Z</dcterms:modified>
</cp:coreProperties>
</file>